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88" r:id="rId3"/>
    <p:sldId id="299" r:id="rId4"/>
    <p:sldId id="286" r:id="rId5"/>
    <p:sldId id="295" r:id="rId6"/>
    <p:sldId id="296" r:id="rId7"/>
    <p:sldId id="285" r:id="rId8"/>
    <p:sldId id="298" r:id="rId9"/>
    <p:sldId id="270" r:id="rId10"/>
    <p:sldId id="290" r:id="rId11"/>
    <p:sldId id="292" r:id="rId12"/>
    <p:sldId id="289" r:id="rId13"/>
    <p:sldId id="293" r:id="rId14"/>
    <p:sldId id="294" r:id="rId15"/>
    <p:sldId id="297" r:id="rId16"/>
    <p:sldId id="284" r:id="rId17"/>
    <p:sldId id="291" r:id="rId18"/>
    <p:sldId id="300" r:id="rId1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0558" y="3831921"/>
            <a:ext cx="11029260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559" y="5105400"/>
            <a:ext cx="85344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1285" y="5854700"/>
            <a:ext cx="8866716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65092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733551"/>
            <a:ext cx="10972800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451601" y="88900"/>
            <a:ext cx="51308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D5639A5-D1D2-4A8C-9C92-EDFD7A982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8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451601" y="88900"/>
            <a:ext cx="51308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10972800" cy="4514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D5639A5-D1D2-4A8C-9C92-EDFD7A982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7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451601" y="88901"/>
            <a:ext cx="51308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D5639A5-D1D2-4A8C-9C92-EDFD7A982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8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373374" y="6553331"/>
            <a:ext cx="171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5901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E0BA-13CD-4C77-9420-1A614CF8731F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39A5-D1D2-4A8C-9C92-EDFD7A982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8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699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9546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5639A5-D1D2-4A8C-9C92-EDFD7A982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resources/CADD/Pages/ProjectWise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ot.pwsupport@ncdot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541448"/>
            <a:ext cx="9144000" cy="1655762"/>
          </a:xfrm>
        </p:spPr>
        <p:txBody>
          <a:bodyPr/>
          <a:lstStyle/>
          <a:p>
            <a:r>
              <a:rPr lang="en-US" sz="2800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NCDOT - ProjectWise Pilots</a:t>
            </a:r>
          </a:p>
          <a:p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18,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BCC469-AB64-4FB1-B895-954AC8DA7254}"/>
              </a:ext>
            </a:extLst>
          </p:cNvPr>
          <p:cNvSpPr txBox="1"/>
          <p:nvPr/>
        </p:nvSpPr>
        <p:spPr>
          <a:xfrm>
            <a:off x="3603265" y="4034994"/>
            <a:ext cx="12992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err="1">
                <a:solidFill>
                  <a:srgbClr val="1F497D"/>
                </a:solidFill>
                <a:latin typeface="Arial"/>
                <a:cs typeface="Arial"/>
              </a:rPr>
              <a:t>Div</a:t>
            </a:r>
            <a:r>
              <a:rPr lang="en-US" sz="1600" u="sng" dirty="0">
                <a:solidFill>
                  <a:srgbClr val="1F497D"/>
                </a:solidFill>
                <a:latin typeface="Arial"/>
                <a:cs typeface="Arial"/>
              </a:rPr>
              <a:t> 14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Wesley Jamison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Josh </a:t>
            </a:r>
            <a:r>
              <a:rPr lang="en-US" sz="1200" dirty="0" err="1">
                <a:solidFill>
                  <a:srgbClr val="1F497D"/>
                </a:solidFill>
                <a:latin typeface="Arial"/>
                <a:cs typeface="Arial"/>
              </a:rPr>
              <a:t>Deyton</a:t>
            </a:r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62C89489-BF42-479A-95DF-007F43ADFEAA}"/>
              </a:ext>
            </a:extLst>
          </p:cNvPr>
          <p:cNvSpPr/>
          <p:nvPr/>
        </p:nvSpPr>
        <p:spPr>
          <a:xfrm>
            <a:off x="1653870" y="2567845"/>
            <a:ext cx="1288111" cy="112908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U-5516</a:t>
            </a: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3DB4EFAE-3A5F-45F7-B5A4-EA0590AF4933}"/>
              </a:ext>
            </a:extLst>
          </p:cNvPr>
          <p:cNvSpPr/>
          <p:nvPr/>
        </p:nvSpPr>
        <p:spPr>
          <a:xfrm>
            <a:off x="3603265" y="2567845"/>
            <a:ext cx="1288111" cy="112908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R-5600</a:t>
            </a: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698B584B-632C-4C0D-96AB-FF26309B1B1C}"/>
              </a:ext>
            </a:extLst>
          </p:cNvPr>
          <p:cNvSpPr/>
          <p:nvPr/>
        </p:nvSpPr>
        <p:spPr>
          <a:xfrm>
            <a:off x="5552660" y="2567846"/>
            <a:ext cx="1288111" cy="112908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R-4707</a:t>
            </a: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2FB5BA45-0EA0-494C-A9EA-F10E29DB85FE}"/>
              </a:ext>
            </a:extLst>
          </p:cNvPr>
          <p:cNvSpPr/>
          <p:nvPr/>
        </p:nvSpPr>
        <p:spPr>
          <a:xfrm>
            <a:off x="7502055" y="2567847"/>
            <a:ext cx="1288111" cy="112908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B-4937</a:t>
            </a:r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15CF3A6D-F1EE-4C81-BF05-FD79A8D02B03}"/>
              </a:ext>
            </a:extLst>
          </p:cNvPr>
          <p:cNvSpPr/>
          <p:nvPr/>
        </p:nvSpPr>
        <p:spPr>
          <a:xfrm>
            <a:off x="9451450" y="2567848"/>
            <a:ext cx="1288111" cy="112908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B-5356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3D2EEC-62A6-4C80-8FC3-DBE1EFF99B0C}"/>
              </a:ext>
            </a:extLst>
          </p:cNvPr>
          <p:cNvSpPr txBox="1"/>
          <p:nvPr/>
        </p:nvSpPr>
        <p:spPr>
          <a:xfrm>
            <a:off x="5681796" y="4034994"/>
            <a:ext cx="106311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F497D"/>
                </a:solidFill>
                <a:latin typeface="Arial"/>
                <a:cs typeface="Arial"/>
              </a:rPr>
              <a:t>Central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Laura Sutton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Bryan Key</a:t>
            </a: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05EF7-C371-40E8-AB10-1C868343BEC4}"/>
              </a:ext>
            </a:extLst>
          </p:cNvPr>
          <p:cNvSpPr txBox="1"/>
          <p:nvPr/>
        </p:nvSpPr>
        <p:spPr>
          <a:xfrm>
            <a:off x="7557185" y="4034993"/>
            <a:ext cx="1233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F497D"/>
                </a:solidFill>
                <a:latin typeface="Arial"/>
                <a:cs typeface="Arial"/>
              </a:rPr>
              <a:t>Structures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Kevin Fischer</a:t>
            </a: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93E3B-B530-4971-A8AC-9124B03BD760}"/>
              </a:ext>
            </a:extLst>
          </p:cNvPr>
          <p:cNvSpPr txBox="1"/>
          <p:nvPr/>
        </p:nvSpPr>
        <p:spPr>
          <a:xfrm>
            <a:off x="1759092" y="4034993"/>
            <a:ext cx="10887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err="1">
                <a:solidFill>
                  <a:srgbClr val="1F497D"/>
                </a:solidFill>
                <a:latin typeface="Arial"/>
                <a:cs typeface="Arial"/>
              </a:rPr>
              <a:t>Div</a:t>
            </a:r>
            <a:r>
              <a:rPr lang="en-US" sz="1600" u="sng" dirty="0">
                <a:solidFill>
                  <a:srgbClr val="1F497D"/>
                </a:solidFill>
                <a:latin typeface="Arial"/>
                <a:cs typeface="Arial"/>
              </a:rPr>
              <a:t> 5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Ben Upshaw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John Braxton</a:t>
            </a: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4BBCB9-4D7E-4BBC-A882-9EA927151DBF}"/>
              </a:ext>
            </a:extLst>
          </p:cNvPr>
          <p:cNvSpPr txBox="1"/>
          <p:nvPr/>
        </p:nvSpPr>
        <p:spPr>
          <a:xfrm>
            <a:off x="9603261" y="4034993"/>
            <a:ext cx="1233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F497D"/>
                </a:solidFill>
                <a:latin typeface="Arial"/>
                <a:cs typeface="Arial"/>
              </a:rPr>
              <a:t>Structures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Kevin Fischer</a:t>
            </a: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C7F1F8-0C21-4334-A954-1762B6F4F854}"/>
              </a:ext>
            </a:extLst>
          </p:cNvPr>
          <p:cNvSpPr/>
          <p:nvPr/>
        </p:nvSpPr>
        <p:spPr>
          <a:xfrm>
            <a:off x="2186690" y="1646133"/>
            <a:ext cx="8020050" cy="57243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Dial  919-662-4528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F7A455-1396-4704-859D-A80F9B181DFB}"/>
              </a:ext>
            </a:extLst>
          </p:cNvPr>
          <p:cNvCxnSpPr>
            <a:cxnSpLocks/>
          </p:cNvCxnSpPr>
          <p:nvPr/>
        </p:nvCxnSpPr>
        <p:spPr>
          <a:xfrm>
            <a:off x="9451450" y="2567845"/>
            <a:ext cx="1288111" cy="1340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6D3597-7E48-438C-98F5-97D02067548E}"/>
              </a:ext>
            </a:extLst>
          </p:cNvPr>
          <p:cNvCxnSpPr/>
          <p:nvPr/>
        </p:nvCxnSpPr>
        <p:spPr>
          <a:xfrm flipH="1">
            <a:off x="9540510" y="2306230"/>
            <a:ext cx="1296550" cy="16184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01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Switchover to ProjectWise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69" y="1159673"/>
            <a:ext cx="1298451" cy="1093695"/>
          </a:xfrm>
          <a:prstGeom prst="rect">
            <a:avLst/>
          </a:prstGeom>
        </p:spPr>
      </p:pic>
      <p:sp>
        <p:nvSpPr>
          <p:cNvPr id="7" name="Cylinder 6"/>
          <p:cNvSpPr/>
          <p:nvPr/>
        </p:nvSpPr>
        <p:spPr>
          <a:xfrm>
            <a:off x="2087953" y="2648711"/>
            <a:ext cx="1840829" cy="2457443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ProjectStore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U-5516</a:t>
            </a:r>
          </a:p>
          <a:p>
            <a:pPr algn="ctr"/>
            <a:r>
              <a:rPr lang="en-US" dirty="0"/>
              <a:t>R-5600</a:t>
            </a:r>
          </a:p>
          <a:p>
            <a:pPr algn="ctr"/>
            <a:r>
              <a:rPr lang="en-US" dirty="0"/>
              <a:t>R-4707</a:t>
            </a:r>
          </a:p>
          <a:p>
            <a:pPr algn="ctr"/>
            <a:r>
              <a:rPr lang="en-US" dirty="0"/>
              <a:t>B-4937</a:t>
            </a:r>
          </a:p>
          <a:p>
            <a:pPr algn="ctr"/>
            <a:r>
              <a:rPr lang="en-US" strike="sngStrike" dirty="0"/>
              <a:t>B-5356</a:t>
            </a:r>
          </a:p>
          <a:p>
            <a:pPr algn="ctr"/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7038816" y="1874066"/>
            <a:ext cx="4314983" cy="420080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ylinder 7"/>
          <p:cNvSpPr/>
          <p:nvPr/>
        </p:nvSpPr>
        <p:spPr>
          <a:xfrm>
            <a:off x="8381562" y="2648711"/>
            <a:ext cx="1713806" cy="2457443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ProjectWise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U-5516</a:t>
            </a:r>
          </a:p>
          <a:p>
            <a:pPr algn="ctr"/>
            <a:r>
              <a:rPr lang="en-US" dirty="0"/>
              <a:t>R-5600</a:t>
            </a:r>
          </a:p>
          <a:p>
            <a:pPr algn="ctr"/>
            <a:r>
              <a:rPr lang="en-US" dirty="0"/>
              <a:t>R-4707</a:t>
            </a:r>
          </a:p>
          <a:p>
            <a:pPr algn="ctr"/>
            <a:r>
              <a:rPr lang="en-US" dirty="0"/>
              <a:t>B-4937</a:t>
            </a:r>
          </a:p>
          <a:p>
            <a:pPr algn="ctr"/>
            <a:r>
              <a:rPr lang="en-US" strike="sngStrike" dirty="0"/>
              <a:t>B-5356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09531" y="2298950"/>
            <a:ext cx="26933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F497D"/>
                </a:solidFill>
                <a:latin typeface="Arial"/>
                <a:cs typeface="Arial"/>
              </a:rPr>
              <a:t>Proposed Switchover Date: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Friday October 26 at COB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7" name="Arrow: Striped Right 16"/>
          <p:cNvSpPr/>
          <p:nvPr/>
        </p:nvSpPr>
        <p:spPr>
          <a:xfrm>
            <a:off x="4695945" y="3593309"/>
            <a:ext cx="2064190" cy="568246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Transfer to PW</a:t>
            </a:r>
          </a:p>
        </p:txBody>
      </p:sp>
    </p:spTree>
    <p:extLst>
      <p:ext uri="{BB962C8B-B14F-4D97-AF65-F5344CB8AC3E}">
        <p14:creationId xmlns:p14="http://schemas.microsoft.com/office/powerpoint/2010/main" val="361410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Switchover to ProjectWise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69" y="1159673"/>
            <a:ext cx="1298451" cy="1093695"/>
          </a:xfrm>
          <a:prstGeom prst="rect">
            <a:avLst/>
          </a:prstGeom>
        </p:spPr>
      </p:pic>
      <p:sp>
        <p:nvSpPr>
          <p:cNvPr id="7" name="Cylinder 6"/>
          <p:cNvSpPr/>
          <p:nvPr/>
        </p:nvSpPr>
        <p:spPr>
          <a:xfrm>
            <a:off x="2249318" y="2693979"/>
            <a:ext cx="1634193" cy="2319085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ProjectStore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i="1" dirty="0"/>
              <a:t>U-5516</a:t>
            </a:r>
          </a:p>
          <a:p>
            <a:pPr algn="ctr"/>
            <a:r>
              <a:rPr lang="en-US" i="1" dirty="0"/>
              <a:t>R-5600</a:t>
            </a:r>
          </a:p>
          <a:p>
            <a:pPr algn="ctr"/>
            <a:r>
              <a:rPr lang="en-US" i="1" dirty="0"/>
              <a:t>R-4707</a:t>
            </a:r>
          </a:p>
          <a:p>
            <a:pPr algn="ctr"/>
            <a:r>
              <a:rPr lang="en-US" i="1" dirty="0"/>
              <a:t>B-4937</a:t>
            </a:r>
          </a:p>
          <a:p>
            <a:pPr algn="ctr"/>
            <a:r>
              <a:rPr lang="en-US" i="1" strike="sngStrike" dirty="0"/>
              <a:t>B-5356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09531" y="2298950"/>
            <a:ext cx="26933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F497D"/>
                </a:solidFill>
                <a:latin typeface="Arial"/>
                <a:cs typeface="Arial"/>
              </a:rPr>
              <a:t>Proposed Switchover Date: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Monday October 29 at COB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38" y="1578995"/>
            <a:ext cx="852182" cy="1014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906" y="3314613"/>
            <a:ext cx="8026537" cy="1029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4903" y="4064855"/>
            <a:ext cx="2485714" cy="2342857"/>
          </a:xfrm>
          <a:prstGeom prst="rect">
            <a:avLst/>
          </a:prstGeom>
        </p:spPr>
      </p:pic>
      <p:sp>
        <p:nvSpPr>
          <p:cNvPr id="13" name="Cylinder 12"/>
          <p:cNvSpPr/>
          <p:nvPr/>
        </p:nvSpPr>
        <p:spPr>
          <a:xfrm>
            <a:off x="500704" y="2693979"/>
            <a:ext cx="1587250" cy="2319085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Archive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U-5516</a:t>
            </a:r>
          </a:p>
          <a:p>
            <a:pPr algn="ctr"/>
            <a:r>
              <a:rPr lang="en-US" dirty="0"/>
              <a:t>R-5600</a:t>
            </a:r>
          </a:p>
          <a:p>
            <a:pPr algn="ctr"/>
            <a:r>
              <a:rPr lang="en-US" dirty="0"/>
              <a:t>R-4707</a:t>
            </a:r>
          </a:p>
          <a:p>
            <a:pPr algn="ctr"/>
            <a:r>
              <a:rPr lang="en-US" dirty="0"/>
              <a:t>B-4937</a:t>
            </a:r>
          </a:p>
          <a:p>
            <a:pPr algn="ctr"/>
            <a:r>
              <a:rPr lang="en-US" strike="sngStrike" dirty="0"/>
              <a:t>B-5356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Readiness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69241" y="1159673"/>
            <a:ext cx="45777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Project Folder Template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Managed Workspaces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User / Groups Created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Deployment of ProjectWise / Connection Client Software to Pilot Users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Documentation / User Training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PEF Communication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Where/how to download ProjectWise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Access to NCDOT ProjectWise </a:t>
            </a:r>
            <a:r>
              <a:rPr lang="en-US" sz="1200" dirty="0" err="1">
                <a:solidFill>
                  <a:srgbClr val="1F497D"/>
                </a:solidFill>
                <a:latin typeface="Arial"/>
                <a:cs typeface="Arial"/>
              </a:rPr>
              <a:t>Datasource</a:t>
            </a:r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39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don’t want to go into ProjectWise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DE02CE-EC52-4E05-97C8-1C107F855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285" y="1929000"/>
            <a:ext cx="5171429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0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Generation in PW - No Underscore in Filename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5338E-27CD-45B7-8B14-35E027693776}"/>
              </a:ext>
            </a:extLst>
          </p:cNvPr>
          <p:cNvSpPr txBox="1"/>
          <p:nvPr/>
        </p:nvSpPr>
        <p:spPr>
          <a:xfrm>
            <a:off x="1582755" y="4466839"/>
            <a:ext cx="25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B1000_rdy_dsn.dgn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21D33-1FCF-4CCF-9E3C-BFE95732E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91" y="1988952"/>
            <a:ext cx="3461295" cy="2467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8856C-2667-4525-95CB-7314E0905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955" y="1988951"/>
            <a:ext cx="3381054" cy="24670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AFA5C3-1D44-4E1A-8553-1DA297016099}"/>
              </a:ext>
            </a:extLst>
          </p:cNvPr>
          <p:cNvSpPr txBox="1"/>
          <p:nvPr/>
        </p:nvSpPr>
        <p:spPr>
          <a:xfrm>
            <a:off x="7932626" y="4470320"/>
            <a:ext cx="25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B1000-rdy-dsn.dgn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BCFF8-F89F-4D69-AA79-C85A1DEDEDEA}"/>
              </a:ext>
            </a:extLst>
          </p:cNvPr>
          <p:cNvSpPr txBox="1"/>
          <p:nvPr/>
        </p:nvSpPr>
        <p:spPr>
          <a:xfrm>
            <a:off x="1772601" y="1639604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Design File Generator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90657C-9C07-484E-8A8D-E3EED4CAA8B1}"/>
              </a:ext>
            </a:extLst>
          </p:cNvPr>
          <p:cNvSpPr txBox="1"/>
          <p:nvPr/>
        </p:nvSpPr>
        <p:spPr>
          <a:xfrm>
            <a:off x="6840132" y="1636122"/>
            <a:ext cx="4754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ProjectWise Advanced Document Creation Wizard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117E97-968F-4C5A-810D-D56508656E73}"/>
              </a:ext>
            </a:extLst>
          </p:cNvPr>
          <p:cNvSpPr/>
          <p:nvPr/>
        </p:nvSpPr>
        <p:spPr>
          <a:xfrm>
            <a:off x="3186820" y="5299950"/>
            <a:ext cx="6364586" cy="8691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ProjectWise can handle files with underscores just fine.   However, the file generation capability of ProjectWise can not handle underscores</a:t>
            </a:r>
          </a:p>
        </p:txBody>
      </p:sp>
    </p:spTree>
    <p:extLst>
      <p:ext uri="{BB962C8B-B14F-4D97-AF65-F5344CB8AC3E}">
        <p14:creationId xmlns:p14="http://schemas.microsoft.com/office/powerpoint/2010/main" val="35547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ProjectWise Website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08651B-1E55-4E4B-AA92-BCB03BBB582F}"/>
              </a:ext>
            </a:extLst>
          </p:cNvPr>
          <p:cNvSpPr/>
          <p:nvPr/>
        </p:nvSpPr>
        <p:spPr>
          <a:xfrm>
            <a:off x="3520490" y="1043963"/>
            <a:ext cx="5444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ea typeface="Calibri" panose="020F0502020204030204" pitchFamily="34" charset="0"/>
                <a:hlinkClick r:id="rId3"/>
              </a:rPr>
              <a:t>https://connect.ncdot.gov/resources/CADD/Pages/ProjectWise.aspx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EED1C-12B0-4B15-AC48-2D9116BDB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889" y="1436483"/>
            <a:ext cx="5986221" cy="50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7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81" y="413059"/>
            <a:ext cx="10515600" cy="1061245"/>
          </a:xfrm>
        </p:spPr>
        <p:txBody>
          <a:bodyPr/>
          <a:lstStyle/>
          <a:p>
            <a:r>
              <a:rPr lang="en-US" dirty="0"/>
              <a:t>NCDOT ProjectWise</a:t>
            </a:r>
            <a:br>
              <a:rPr lang="en-US" dirty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8177" y="5312183"/>
            <a:ext cx="3295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A8B85-77AA-4E33-A884-164E4E98E8F4}"/>
              </a:ext>
            </a:extLst>
          </p:cNvPr>
          <p:cNvSpPr/>
          <p:nvPr/>
        </p:nvSpPr>
        <p:spPr>
          <a:xfrm>
            <a:off x="3048000" y="2337318"/>
            <a:ext cx="6096000" cy="19159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If you have issues or questions regarding the pilot projects and ProjectWise, please contact </a:t>
            </a:r>
            <a:r>
              <a:rPr lang="en-US" sz="2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dot.pwsupport@ncdot.gov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8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7693" y="1277905"/>
            <a:ext cx="45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SAP Feed / Caching Server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495D6070-B483-470D-B834-27BD19A4A85D}"/>
              </a:ext>
            </a:extLst>
          </p:cNvPr>
          <p:cNvSpPr/>
          <p:nvPr/>
        </p:nvSpPr>
        <p:spPr>
          <a:xfrm>
            <a:off x="1807285" y="4128247"/>
            <a:ext cx="1280160" cy="1355463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SAP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75993C0-889F-48E0-9563-8DED6F515307}"/>
              </a:ext>
            </a:extLst>
          </p:cNvPr>
          <p:cNvSpPr/>
          <p:nvPr/>
        </p:nvSpPr>
        <p:spPr>
          <a:xfrm>
            <a:off x="5253048" y="1237272"/>
            <a:ext cx="2449428" cy="208684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05004C72-58AF-40E3-971C-126605BD4DF2}"/>
              </a:ext>
            </a:extLst>
          </p:cNvPr>
          <p:cNvSpPr/>
          <p:nvPr/>
        </p:nvSpPr>
        <p:spPr>
          <a:xfrm>
            <a:off x="5819888" y="1611494"/>
            <a:ext cx="1323190" cy="1290918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NCDOT</a:t>
            </a:r>
          </a:p>
          <a:p>
            <a:pPr algn="ctr"/>
            <a:r>
              <a:rPr lang="en-US" dirty="0" err="1"/>
              <a:t>Datasource</a:t>
            </a:r>
            <a:endParaRPr lang="en-US" dirty="0"/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C0E2ED62-BE46-4188-A792-5BC5C114B097}"/>
              </a:ext>
            </a:extLst>
          </p:cNvPr>
          <p:cNvSpPr/>
          <p:nvPr/>
        </p:nvSpPr>
        <p:spPr>
          <a:xfrm>
            <a:off x="5687074" y="4365451"/>
            <a:ext cx="1366221" cy="1118259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Caching</a:t>
            </a:r>
          </a:p>
          <a:p>
            <a:pPr algn="ctr"/>
            <a:r>
              <a:rPr lang="en-US" dirty="0"/>
              <a:t>Server</a:t>
            </a:r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5A3635E2-CB63-470B-BBBC-ED1CB914EC43}"/>
              </a:ext>
            </a:extLst>
          </p:cNvPr>
          <p:cNvSpPr/>
          <p:nvPr/>
        </p:nvSpPr>
        <p:spPr>
          <a:xfrm>
            <a:off x="9652924" y="4128247"/>
            <a:ext cx="1280160" cy="1355463"/>
          </a:xfrm>
          <a:prstGeom prst="can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SharePoint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160661-83EF-43F5-9D93-5C7951E8BF7F}"/>
              </a:ext>
            </a:extLst>
          </p:cNvPr>
          <p:cNvCxnSpPr/>
          <p:nvPr/>
        </p:nvCxnSpPr>
        <p:spPr>
          <a:xfrm>
            <a:off x="3345628" y="4701092"/>
            <a:ext cx="2067262" cy="0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73E8BA-26AB-439B-A7AB-059147BA1C00}"/>
              </a:ext>
            </a:extLst>
          </p:cNvPr>
          <p:cNvCxnSpPr/>
          <p:nvPr/>
        </p:nvCxnSpPr>
        <p:spPr>
          <a:xfrm>
            <a:off x="7358231" y="4708264"/>
            <a:ext cx="2067262" cy="0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DC60BF-B5F5-428A-A612-5C99D78EBEF9}"/>
              </a:ext>
            </a:extLst>
          </p:cNvPr>
          <p:cNvCxnSpPr>
            <a:cxnSpLocks/>
          </p:cNvCxnSpPr>
          <p:nvPr/>
        </p:nvCxnSpPr>
        <p:spPr>
          <a:xfrm flipV="1">
            <a:off x="6370185" y="2686363"/>
            <a:ext cx="0" cy="1549461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F6B6345-42F1-4209-8599-B707013ECF6D}"/>
              </a:ext>
            </a:extLst>
          </p:cNvPr>
          <p:cNvSpPr txBox="1"/>
          <p:nvPr/>
        </p:nvSpPr>
        <p:spPr>
          <a:xfrm>
            <a:off x="3452104" y="4374055"/>
            <a:ext cx="19758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F497D"/>
                </a:solidFill>
                <a:latin typeface="Arial"/>
                <a:cs typeface="Arial"/>
              </a:rPr>
              <a:t>FTS (SAP metadata)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2E9C6B-1542-4E04-82B0-D56C2B5FF55A}"/>
              </a:ext>
            </a:extLst>
          </p:cNvPr>
          <p:cNvSpPr txBox="1"/>
          <p:nvPr/>
        </p:nvSpPr>
        <p:spPr>
          <a:xfrm>
            <a:off x="4964243" y="3333692"/>
            <a:ext cx="14456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1F497D"/>
                </a:solidFill>
                <a:latin typeface="Arial"/>
                <a:cs typeface="Arial"/>
              </a:rPr>
              <a:t>Powershell</a:t>
            </a:r>
            <a:r>
              <a:rPr lang="en-US" sz="1400" dirty="0">
                <a:solidFill>
                  <a:srgbClr val="1F497D"/>
                </a:solidFill>
                <a:latin typeface="Arial"/>
                <a:cs typeface="Arial"/>
              </a:rPr>
              <a:t> (SAP metadata)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AECBB9-AA2E-4EB4-B5CA-46119845C7C5}"/>
              </a:ext>
            </a:extLst>
          </p:cNvPr>
          <p:cNvSpPr txBox="1"/>
          <p:nvPr/>
        </p:nvSpPr>
        <p:spPr>
          <a:xfrm>
            <a:off x="7449600" y="4374055"/>
            <a:ext cx="19758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F497D"/>
                </a:solidFill>
                <a:latin typeface="Arial"/>
                <a:cs typeface="Arial"/>
              </a:rPr>
              <a:t>Sync Milestone PDFs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7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issues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33439" y="1621399"/>
            <a:ext cx="45777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Firms stance on write access to folders by NCDOT staff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Any harm in pushing ProjectWise out to ALL users?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What else?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52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46" y="273356"/>
            <a:ext cx="10515600" cy="1061245"/>
          </a:xfrm>
        </p:spPr>
        <p:txBody>
          <a:bodyPr/>
          <a:lstStyle/>
          <a:p>
            <a:r>
              <a:rPr lang="en-US" dirty="0"/>
              <a:t>NCDOT ProjectWise Hosted by Bentley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E2BAEC-98F4-4E26-9F87-5D4CA64FC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988" y="2024238"/>
            <a:ext cx="5580952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46" y="273356"/>
            <a:ext cx="10515600" cy="1061245"/>
          </a:xfrm>
        </p:spPr>
        <p:txBody>
          <a:bodyPr/>
          <a:lstStyle/>
          <a:p>
            <a:r>
              <a:rPr lang="en-US" dirty="0"/>
              <a:t>NCDOT ProjectWise Hosted by Bentley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51566-8DD5-41FE-BE42-252B1D299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71" y="1518697"/>
            <a:ext cx="5910457" cy="43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8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46" y="273356"/>
            <a:ext cx="10515600" cy="1061245"/>
          </a:xfrm>
        </p:spPr>
        <p:txBody>
          <a:bodyPr/>
          <a:lstStyle/>
          <a:p>
            <a:r>
              <a:rPr lang="en-US" dirty="0"/>
              <a:t>ProjectWise Authentication - Internal</a:t>
            </a:r>
            <a:br>
              <a:rPr lang="en-US" dirty="0"/>
            </a:br>
            <a:r>
              <a:rPr lang="en-US" sz="1400" dirty="0"/>
              <a:t>Federated against our Active Directory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0782" y="1386299"/>
            <a:ext cx="2872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F497D"/>
                </a:solidFill>
                <a:latin typeface="Arial"/>
                <a:cs typeface="Arial"/>
              </a:rPr>
              <a:t>Connection Client</a:t>
            </a: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D8DE3-9572-4EC4-B874-128B22A65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669" y="1919071"/>
            <a:ext cx="2209128" cy="42275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2CBA6B-4E30-4742-8950-2325EA30BC67}"/>
              </a:ext>
            </a:extLst>
          </p:cNvPr>
          <p:cNvSpPr/>
          <p:nvPr/>
        </p:nvSpPr>
        <p:spPr>
          <a:xfrm>
            <a:off x="7273684" y="3158539"/>
            <a:ext cx="2845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Simply enter email address and click tab or enter </a:t>
            </a:r>
          </a:p>
          <a:p>
            <a:pPr algn="ctr"/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algn="ctr"/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ADFS Federation automatically passes Windows AD authentication to Bentley making sign in a breeze!</a:t>
            </a:r>
            <a:endParaRPr lang="en-US" sz="1050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1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46" y="273356"/>
            <a:ext cx="10515600" cy="1061245"/>
          </a:xfrm>
        </p:spPr>
        <p:txBody>
          <a:bodyPr/>
          <a:lstStyle/>
          <a:p>
            <a:r>
              <a:rPr lang="en-US" dirty="0"/>
              <a:t>ProjectWise Authentication - External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3B1E81-03BC-4008-9C76-DAA311D33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713" y="1677858"/>
            <a:ext cx="883838" cy="884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7A636-57FA-47E6-A5FB-0D8535D30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477" y="1449406"/>
            <a:ext cx="1480864" cy="1866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72D4D-71CA-4A7E-AFE6-ECBFAA174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226" y="1745538"/>
            <a:ext cx="2673010" cy="1061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87A8D0-FDA2-4A21-8CD1-48A8DAB8A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713" y="4046460"/>
            <a:ext cx="883838" cy="1079625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476DC30F-B35C-4121-810C-3952E6AFA6A9}"/>
              </a:ext>
            </a:extLst>
          </p:cNvPr>
          <p:cNvSpPr/>
          <p:nvPr/>
        </p:nvSpPr>
        <p:spPr>
          <a:xfrm>
            <a:off x="3691716" y="3910911"/>
            <a:ext cx="3297880" cy="204098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E412E-A420-43EB-9901-7F5E04924412}"/>
              </a:ext>
            </a:extLst>
          </p:cNvPr>
          <p:cNvSpPr txBox="1"/>
          <p:nvPr/>
        </p:nvSpPr>
        <p:spPr>
          <a:xfrm>
            <a:off x="3976054" y="4587143"/>
            <a:ext cx="2856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arenR"/>
            </a:pPr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Create User Account in ProjectWise</a:t>
            </a:r>
          </a:p>
          <a:p>
            <a:pPr marL="228600" indent="-228600">
              <a:buAutoNum type="arabicParenR"/>
            </a:pPr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28600" indent="-228600">
              <a:buAutoNum type="arabicParenR"/>
            </a:pPr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Assign to Group in ProjectWise</a:t>
            </a:r>
            <a:endParaRPr lang="en-US" sz="8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7156FF-B9B0-412E-82FC-29B5321C61BE}"/>
              </a:ext>
            </a:extLst>
          </p:cNvPr>
          <p:cNvSpPr/>
          <p:nvPr/>
        </p:nvSpPr>
        <p:spPr>
          <a:xfrm>
            <a:off x="8470460" y="1572666"/>
            <a:ext cx="2845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Bentley IMS</a:t>
            </a:r>
          </a:p>
          <a:p>
            <a:pPr algn="ctr"/>
            <a:r>
              <a:rPr lang="en-US" sz="1200" u="sng" dirty="0">
                <a:solidFill>
                  <a:srgbClr val="1F497D"/>
                </a:solidFill>
                <a:latin typeface="Arial"/>
                <a:cs typeface="Arial"/>
              </a:rPr>
              <a:t>Identity Management System</a:t>
            </a:r>
          </a:p>
          <a:p>
            <a:pPr algn="ctr"/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algn="ctr"/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Identity is checked against the </a:t>
            </a:r>
          </a:p>
          <a:p>
            <a:pPr algn="ctr"/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email domain of your company</a:t>
            </a:r>
          </a:p>
          <a:p>
            <a:pPr algn="ctr"/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(ex.  bledwards1@ACME.com)</a:t>
            </a:r>
            <a:endParaRPr lang="en-US" sz="105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EF5B91-9186-44A6-8068-8C06A7230AB6}"/>
              </a:ext>
            </a:extLst>
          </p:cNvPr>
          <p:cNvSpPr txBox="1"/>
          <p:nvPr/>
        </p:nvSpPr>
        <p:spPr>
          <a:xfrm>
            <a:off x="1289997" y="2627204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PEF User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5169E7-13A7-4EC7-B27A-17E81DD68FD4}"/>
              </a:ext>
            </a:extLst>
          </p:cNvPr>
          <p:cNvSpPr txBox="1"/>
          <p:nvPr/>
        </p:nvSpPr>
        <p:spPr>
          <a:xfrm>
            <a:off x="864720" y="5259694"/>
            <a:ext cx="1923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NCDOT PW Admin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9F88F9-2304-4A35-B0F0-E3757916FFF8}"/>
              </a:ext>
            </a:extLst>
          </p:cNvPr>
          <p:cNvSpPr/>
          <p:nvPr/>
        </p:nvSpPr>
        <p:spPr>
          <a:xfrm>
            <a:off x="7956028" y="4131460"/>
            <a:ext cx="2845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u="sng" dirty="0">
                <a:solidFill>
                  <a:srgbClr val="1F497D"/>
                </a:solidFill>
                <a:latin typeface="Arial"/>
                <a:cs typeface="Arial"/>
              </a:rPr>
              <a:t>Project Access</a:t>
            </a:r>
          </a:p>
          <a:p>
            <a:pPr algn="ctr"/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algn="ctr"/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Write access permission will be established by PW Admin and will be restricted to the Project specific area that PEF is working on</a:t>
            </a:r>
            <a:endParaRPr lang="en-US" sz="105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577CCDE-6762-43D5-B81C-574B7AC80AF8}"/>
              </a:ext>
            </a:extLst>
          </p:cNvPr>
          <p:cNvSpPr/>
          <p:nvPr/>
        </p:nvSpPr>
        <p:spPr>
          <a:xfrm>
            <a:off x="2428479" y="2172831"/>
            <a:ext cx="514432" cy="14485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C11A1E4-5C89-48D0-9469-5400706EF98B}"/>
              </a:ext>
            </a:extLst>
          </p:cNvPr>
          <p:cNvSpPr/>
          <p:nvPr/>
        </p:nvSpPr>
        <p:spPr>
          <a:xfrm>
            <a:off x="6086552" y="2172831"/>
            <a:ext cx="514432" cy="14485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371B921-CA12-4EDF-B79A-B72C4DEFE5D8}"/>
              </a:ext>
            </a:extLst>
          </p:cNvPr>
          <p:cNvSpPr/>
          <p:nvPr/>
        </p:nvSpPr>
        <p:spPr>
          <a:xfrm>
            <a:off x="2788003" y="4663749"/>
            <a:ext cx="514432" cy="14485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E32539-4F14-45D7-95AB-2A0752ED827B}"/>
              </a:ext>
            </a:extLst>
          </p:cNvPr>
          <p:cNvSpPr/>
          <p:nvPr/>
        </p:nvSpPr>
        <p:spPr>
          <a:xfrm>
            <a:off x="670046" y="2003553"/>
            <a:ext cx="428959" cy="338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B5ADA90-2B08-47D1-BC0E-942E0F69E193}"/>
              </a:ext>
            </a:extLst>
          </p:cNvPr>
          <p:cNvSpPr/>
          <p:nvPr/>
        </p:nvSpPr>
        <p:spPr>
          <a:xfrm>
            <a:off x="670045" y="4397622"/>
            <a:ext cx="428959" cy="338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3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  <p:bldP spid="18" grpId="0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ProjectWise Users/Group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2E9E8-75A8-46E7-8936-4A5F33B03E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5790" y="1531145"/>
            <a:ext cx="6235700" cy="4226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4797CC-CA68-4C24-943E-D9BCF2EC74F5}"/>
              </a:ext>
            </a:extLst>
          </p:cNvPr>
          <p:cNvSpPr txBox="1"/>
          <p:nvPr/>
        </p:nvSpPr>
        <p:spPr>
          <a:xfrm>
            <a:off x="7463624" y="1659211"/>
            <a:ext cx="45777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ProjectWise System Admins must create users/groups in ProjectWise in order for them to access ProjectWise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Power Users in Units can manage (add/remove) users from respective groups.   (Ex.  Mike Kelly can add or remove people from the Hydraulic Users group)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Project Leads can manage PEF Groups access to Projects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PEF Group management – We can authorize representative from PEF to administer users within their respective groups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Explore the idea of mirroring the SharePoint process for consultant AD Groups and access and ownership of group.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38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ProjectWise Users/Group Permissions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ED67F8-AF2F-47A3-A8AF-CC46FD0A90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78356" y="1159673"/>
            <a:ext cx="8782878" cy="50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46" y="273356"/>
            <a:ext cx="10515600" cy="1061245"/>
          </a:xfrm>
        </p:spPr>
        <p:txBody>
          <a:bodyPr/>
          <a:lstStyle/>
          <a:p>
            <a:r>
              <a:rPr lang="en-US" dirty="0"/>
              <a:t>Managed Workspaces (CADD)</a:t>
            </a:r>
            <a:br>
              <a:rPr lang="en-US" dirty="0"/>
            </a:br>
            <a:r>
              <a:rPr lang="en-US" sz="1400" dirty="0"/>
              <a:t>Workspaces are built in to ProjectWise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236" y="1800779"/>
            <a:ext cx="2209524" cy="434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1760" y="1800779"/>
            <a:ext cx="4577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Folder Driven -  Any DGN file opened under a Hydraulics folder will open </a:t>
            </a:r>
            <a:r>
              <a:rPr lang="en-US" sz="1200" dirty="0" err="1">
                <a:solidFill>
                  <a:srgbClr val="1F497D"/>
                </a:solidFill>
                <a:latin typeface="Arial"/>
                <a:cs typeface="Arial"/>
              </a:rPr>
              <a:t>MicroStation</a:t>
            </a:r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 in Hydraulics workspace, and so 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First Time Open – ProjectWise has to download the entire workspace.    All subsequent opens pull only workspace deltas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Speed Expectations  -  Slow on first time open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35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/>
          <a:lstStyle/>
          <a:p>
            <a:r>
              <a:rPr lang="en-US" dirty="0"/>
              <a:t>Selected Pilot Projects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6045" y="3414792"/>
            <a:ext cx="12992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err="1">
                <a:solidFill>
                  <a:srgbClr val="1F497D"/>
                </a:solidFill>
                <a:latin typeface="Arial"/>
                <a:cs typeface="Arial"/>
              </a:rPr>
              <a:t>Div</a:t>
            </a:r>
            <a:r>
              <a:rPr lang="en-US" sz="1600" u="sng" dirty="0">
                <a:solidFill>
                  <a:srgbClr val="1F497D"/>
                </a:solidFill>
                <a:latin typeface="Arial"/>
                <a:cs typeface="Arial"/>
              </a:rPr>
              <a:t> 14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Wesley Jamison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Josh </a:t>
            </a:r>
            <a:r>
              <a:rPr lang="en-US" sz="1200" dirty="0" err="1">
                <a:solidFill>
                  <a:srgbClr val="1F497D"/>
                </a:solidFill>
                <a:latin typeface="Arial"/>
                <a:cs typeface="Arial"/>
              </a:rPr>
              <a:t>Deyton</a:t>
            </a:r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8" name="Cylinder 7"/>
          <p:cNvSpPr/>
          <p:nvPr/>
        </p:nvSpPr>
        <p:spPr>
          <a:xfrm>
            <a:off x="1526650" y="1947643"/>
            <a:ext cx="1288111" cy="112908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U-5516</a:t>
            </a:r>
          </a:p>
        </p:txBody>
      </p:sp>
      <p:sp>
        <p:nvSpPr>
          <p:cNvPr id="9" name="Cylinder 8"/>
          <p:cNvSpPr/>
          <p:nvPr/>
        </p:nvSpPr>
        <p:spPr>
          <a:xfrm>
            <a:off x="3476045" y="1947643"/>
            <a:ext cx="1288111" cy="112908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R-5600</a:t>
            </a:r>
          </a:p>
        </p:txBody>
      </p:sp>
      <p:sp>
        <p:nvSpPr>
          <p:cNvPr id="10" name="Cylinder 9"/>
          <p:cNvSpPr/>
          <p:nvPr/>
        </p:nvSpPr>
        <p:spPr>
          <a:xfrm>
            <a:off x="5425440" y="1947644"/>
            <a:ext cx="1288111" cy="112908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R-4707</a:t>
            </a:r>
          </a:p>
        </p:txBody>
      </p:sp>
      <p:sp>
        <p:nvSpPr>
          <p:cNvPr id="11" name="Cylinder 10"/>
          <p:cNvSpPr/>
          <p:nvPr/>
        </p:nvSpPr>
        <p:spPr>
          <a:xfrm>
            <a:off x="7374835" y="1947645"/>
            <a:ext cx="1288111" cy="112908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B-4937</a:t>
            </a:r>
          </a:p>
        </p:txBody>
      </p:sp>
      <p:sp>
        <p:nvSpPr>
          <p:cNvPr id="12" name="Cylinder 11"/>
          <p:cNvSpPr/>
          <p:nvPr/>
        </p:nvSpPr>
        <p:spPr>
          <a:xfrm>
            <a:off x="9324230" y="1947646"/>
            <a:ext cx="1288111" cy="112908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B-5356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4576" y="3414792"/>
            <a:ext cx="106311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F497D"/>
                </a:solidFill>
                <a:latin typeface="Arial"/>
                <a:cs typeface="Arial"/>
              </a:rPr>
              <a:t>Central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Laura Sutton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Bryan Key</a:t>
            </a: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965" y="3414791"/>
            <a:ext cx="1233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F497D"/>
                </a:solidFill>
                <a:latin typeface="Arial"/>
                <a:cs typeface="Arial"/>
              </a:rPr>
              <a:t>Structures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Kevin Fischer</a:t>
            </a: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1872" y="3414791"/>
            <a:ext cx="10887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err="1">
                <a:solidFill>
                  <a:srgbClr val="1F497D"/>
                </a:solidFill>
                <a:latin typeface="Arial"/>
                <a:cs typeface="Arial"/>
              </a:rPr>
              <a:t>Div</a:t>
            </a:r>
            <a:r>
              <a:rPr lang="en-US" sz="1600" u="sng" dirty="0">
                <a:solidFill>
                  <a:srgbClr val="1F497D"/>
                </a:solidFill>
                <a:latin typeface="Arial"/>
                <a:cs typeface="Arial"/>
              </a:rPr>
              <a:t> 5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Ben Upshaw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John Braxton</a:t>
            </a: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76041" y="3414791"/>
            <a:ext cx="1233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F497D"/>
                </a:solidFill>
                <a:latin typeface="Arial"/>
                <a:cs typeface="Arial"/>
              </a:rPr>
              <a:t>Structures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Kevin Fischer</a:t>
            </a: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815090-30FC-41D8-80FF-4B7721D48B60}"/>
              </a:ext>
            </a:extLst>
          </p:cNvPr>
          <p:cNvCxnSpPr>
            <a:cxnSpLocks/>
          </p:cNvCxnSpPr>
          <p:nvPr/>
        </p:nvCxnSpPr>
        <p:spPr>
          <a:xfrm>
            <a:off x="9279740" y="1888969"/>
            <a:ext cx="1288111" cy="1340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4B6C2F-CF84-4CA3-8382-A64AD091B8F4}"/>
              </a:ext>
            </a:extLst>
          </p:cNvPr>
          <p:cNvCxnSpPr/>
          <p:nvPr/>
        </p:nvCxnSpPr>
        <p:spPr>
          <a:xfrm flipH="1">
            <a:off x="9368800" y="1627354"/>
            <a:ext cx="1296550" cy="16184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435757"/>
      </p:ext>
    </p:extLst>
  </p:cSld>
  <p:clrMapOvr>
    <a:masterClrMapping/>
  </p:clrMapOvr>
</p:sld>
</file>

<file path=ppt/theme/theme1.xml><?xml version="1.0" encoding="utf-8"?>
<a:theme xmlns:a="http://schemas.openxmlformats.org/drawingml/2006/main" name="NCDOT_Official_PowerPoint_Template_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b7a99c9f-9f2c-4c37-8a59-07560a963150">Overview</Section>
    <Order0 xmlns="b7a99c9f-9f2c-4c37-8a59-07560a963150">02</Order0>
    <_dlc_DocId xmlns="16f00c2e-ac5c-418b-9f13-a0771dbd417d">CONNECT-2090322475-8</_dlc_DocId>
    <_dlc_DocIdUrl xmlns="16f00c2e-ac5c-418b-9f13-a0771dbd417d">
      <Url>https://connect.ncdot.gov/resources/CADD/_layouts/15/DocIdRedir.aspx?ID=CONNECT-2090322475-8</Url>
      <Description>CONNECT-2090322475-8</Description>
    </_dlc_DocIdUrl>
    <URL xmlns="http://schemas.microsoft.com/sharepoint/v3">
      <Url xsi:nil="true"/>
      <Description xsi:nil="true"/>
    </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204279B0C5848AA59882EACDE0DDE" ma:contentTypeVersion="32" ma:contentTypeDescription="Create a new document." ma:contentTypeScope="" ma:versionID="8903c87a3763f00724b42eca787118f7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xmlns:ns3="b7a99c9f-9f2c-4c37-8a59-07560a963150" targetNamespace="http://schemas.microsoft.com/office/2006/metadata/properties" ma:root="true" ma:fieldsID="ca39ae074119b13cf034367c6360f8c0" ns1:_="" ns2:_="" ns3:_="">
    <xsd:import namespace="http://schemas.microsoft.com/sharepoint/v3"/>
    <xsd:import namespace="16f00c2e-ac5c-418b-9f13-a0771dbd417d"/>
    <xsd:import namespace="b7a99c9f-9f2c-4c37-8a59-07560a9631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ection" minOccurs="0"/>
                <xsd:element ref="ns3:Order0" minOccurs="0"/>
                <xsd:element ref="ns2:SharedWithUsers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4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99c9f-9f2c-4c37-8a59-07560a963150" elementFormDefault="qualified">
    <xsd:import namespace="http://schemas.microsoft.com/office/2006/documentManagement/types"/>
    <xsd:import namespace="http://schemas.microsoft.com/office/infopath/2007/PartnerControls"/>
    <xsd:element name="Section" ma:index="11" nillable="true" ma:displayName="Section" ma:format="Dropdown" ma:internalName="Section">
      <xsd:simpleType>
        <xsd:restriction base="dms:Choice">
          <xsd:enumeration value="Overview"/>
          <xsd:enumeration value="Help Docs"/>
          <xsd:enumeration value="Videos"/>
        </xsd:restriction>
      </xsd:simpleType>
    </xsd:element>
    <xsd:element name="Order0" ma:index="12" nillable="true" ma:displayName="Order" ma:internalName="Orde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B97345-96A8-431D-99D4-7C5DAEFB42F7}"/>
</file>

<file path=customXml/itemProps2.xml><?xml version="1.0" encoding="utf-8"?>
<ds:datastoreItem xmlns:ds="http://schemas.openxmlformats.org/officeDocument/2006/customXml" ds:itemID="{DF3B7E4F-1387-4AB7-BF8F-CBEFFFEE885B}"/>
</file>

<file path=customXml/itemProps3.xml><?xml version="1.0" encoding="utf-8"?>
<ds:datastoreItem xmlns:ds="http://schemas.openxmlformats.org/officeDocument/2006/customXml" ds:itemID="{EAD4BAA4-C5E8-4CD9-89CF-6E75840540A7}"/>
</file>

<file path=customXml/itemProps4.xml><?xml version="1.0" encoding="utf-8"?>
<ds:datastoreItem xmlns:ds="http://schemas.openxmlformats.org/officeDocument/2006/customXml" ds:itemID="{CC9A8F39-03AF-40F8-8030-A0584CFB6909}"/>
</file>

<file path=docProps/app.xml><?xml version="1.0" encoding="utf-8"?>
<Properties xmlns="http://schemas.openxmlformats.org/officeDocument/2006/extended-properties" xmlns:vt="http://schemas.openxmlformats.org/officeDocument/2006/docPropsVTypes">
  <Template>NCDOT_Official_PowerPoint_Template_4x3</Template>
  <TotalTime>11723</TotalTime>
  <Words>581</Words>
  <Application>Microsoft Office PowerPoint</Application>
  <PresentationFormat>Widescreen</PresentationFormat>
  <Paragraphs>183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Times New Roman</vt:lpstr>
      <vt:lpstr>Wingdings</vt:lpstr>
      <vt:lpstr>NCDOT_Official_PowerPoint_Template_4x3</vt:lpstr>
      <vt:lpstr>PowerPoint Presentation</vt:lpstr>
      <vt:lpstr>NCDOT ProjectWise Hosted by Bentley</vt:lpstr>
      <vt:lpstr>NCDOT ProjectWise Hosted by Bentley</vt:lpstr>
      <vt:lpstr>ProjectWise Authentication - Internal Federated against our Active Directory</vt:lpstr>
      <vt:lpstr>ProjectWise Authentication - External</vt:lpstr>
      <vt:lpstr>ProjectWise Users/Group</vt:lpstr>
      <vt:lpstr>ProjectWise Users/Group Permissions</vt:lpstr>
      <vt:lpstr>Managed Workspaces (CADD) Workspaces are built in to ProjectWise</vt:lpstr>
      <vt:lpstr>Selected Pilot Projects</vt:lpstr>
      <vt:lpstr>Switchover to ProjectWise</vt:lpstr>
      <vt:lpstr>Switchover to ProjectWise</vt:lpstr>
      <vt:lpstr>Pilot Readiness</vt:lpstr>
      <vt:lpstr>What if I don’t want to go into ProjectWise …</vt:lpstr>
      <vt:lpstr>File Generation in PW - No Underscore in Filename</vt:lpstr>
      <vt:lpstr>ProjectWise Website</vt:lpstr>
      <vt:lpstr>NCDOT ProjectWise </vt:lpstr>
      <vt:lpstr>What’s Next</vt:lpstr>
      <vt:lpstr>Unresolved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PEF Collaboration with NCDOT ProjectWise - Oct 18, 2018 Webinar</dc:title>
  <dc:creator>Edwards, Bryan L</dc:creator>
  <cp:lastModifiedBy>Bryan Edwards</cp:lastModifiedBy>
  <cp:revision>116</cp:revision>
  <dcterms:created xsi:type="dcterms:W3CDTF">2018-02-23T18:35:22Z</dcterms:created>
  <dcterms:modified xsi:type="dcterms:W3CDTF">2018-11-02T17:26:12Z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0x010100C00204279B0C5848AA59882EACDE0DDE</vt:lpwstr>
  </property>
  <property fmtid="{D5CDD505-2E9C-101B-9397-08002B2CF9AE}" pid="3" name="_dlc_DocIdItemGuid">
    <vt:lpwstr>e08be658-82e7-4577-8a81-501355fa2782</vt:lpwstr>
  </property>
  <property fmtid="{D5CDD505-2E9C-101B-9397-08002B2CF9AE}" pid="4" name="Order">
    <vt:r8>800</vt:r8>
  </property>
</Properties>
</file>